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pen Sans" panose="020B060603050402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115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Box 2">
            <a:extLst>
              <a:ext uri="{FF2B5EF4-FFF2-40B4-BE49-F238E27FC236}">
                <a16:creationId xmlns:a16="http://schemas.microsoft.com/office/drawing/2014/main" id="{31914EED-1FB8-01AF-037A-E08B6BCA7BE9}"/>
              </a:ext>
            </a:extLst>
          </p:cNvPr>
          <p:cNvSpPr txBox="1"/>
          <p:nvPr/>
        </p:nvSpPr>
        <p:spPr>
          <a:xfrm>
            <a:off x="5386041" y="3337604"/>
            <a:ext cx="4014438" cy="777136"/>
          </a:xfrm>
          <a:prstGeom prst="rect">
            <a:avLst/>
          </a:prstGeom>
          <a:noFill/>
        </p:spPr>
        <p:txBody>
          <a:bodyPr wrap="square" rtlCol="0">
            <a:spAutoFit/>
          </a:bodyPr>
          <a:lstStyle/>
          <a:p>
            <a:r>
              <a:rPr lang="en-US" sz="4450" dirty="0"/>
              <a:t>AN</a:t>
            </a:r>
            <a:r>
              <a:rPr lang="en-US" dirty="0"/>
              <a:t> </a:t>
            </a:r>
            <a:r>
              <a:rPr lang="en-US" sz="4450" dirty="0"/>
              <a:t>NINH MẠNG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71531"/>
            <a:ext cx="10049113" cy="708779"/>
          </a:xfrm>
          <a:prstGeom prst="rect">
            <a:avLst/>
          </a:prstGeom>
          <a:noFill/>
          <a:ln/>
        </p:spPr>
        <p:txBody>
          <a:bodyPr wrap="none" lIns="0" tIns="0" rIns="0" bIns="0" rtlCol="0" anchor="t"/>
          <a:lstStyle/>
          <a:p>
            <a:pPr marL="0" indent="0" algn="l">
              <a:lnSpc>
                <a:spcPts val="5550"/>
              </a:lnSpc>
              <a:buNone/>
            </a:pPr>
            <a:r>
              <a:rPr lang="en-US" sz="4450" b="1" dirty="0" err="1">
                <a:solidFill>
                  <a:srgbClr val="333F70"/>
                </a:solidFill>
                <a:latin typeface="Unbounded Bold" pitchFamily="34" charset="0"/>
                <a:ea typeface="Unbounded Bold" pitchFamily="34" charset="-122"/>
                <a:cs typeface="Unbounded Bold" pitchFamily="34" charset="-120"/>
              </a:rPr>
              <a:t>Kết</a:t>
            </a:r>
            <a:r>
              <a:rPr lang="en-US" sz="4450" b="1" dirty="0">
                <a:solidFill>
                  <a:srgbClr val="333F70"/>
                </a:solidFill>
                <a:latin typeface="Unbounded Bold" pitchFamily="34" charset="0"/>
                <a:ea typeface="Unbounded Bold" pitchFamily="34" charset="-122"/>
                <a:cs typeface="Unbounded Bold" pitchFamily="34" charset="-120"/>
              </a:rPr>
              <a:t> </a:t>
            </a:r>
            <a:r>
              <a:rPr lang="en-US" sz="4450" b="1" dirty="0" err="1">
                <a:solidFill>
                  <a:srgbClr val="333F70"/>
                </a:solidFill>
                <a:latin typeface="Unbounded Bold" pitchFamily="34" charset="0"/>
                <a:ea typeface="Unbounded Bold" pitchFamily="34" charset="-122"/>
                <a:cs typeface="Unbounded Bold" pitchFamily="34" charset="-120"/>
              </a:rPr>
              <a:t>luận</a:t>
            </a:r>
            <a:endParaRPr lang="en-US" sz="4450" dirty="0"/>
          </a:p>
        </p:txBody>
      </p:sp>
      <p:sp>
        <p:nvSpPr>
          <p:cNvPr id="3" name="Text 1"/>
          <p:cNvSpPr/>
          <p:nvPr/>
        </p:nvSpPr>
        <p:spPr>
          <a:xfrm>
            <a:off x="793790" y="293393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Các lỗ hổng mạng rất đa dạng và tiềm ẩn nhiều nguy hiểm. Để bảo vệ hệ thống hiệu quả, cần kết hợp nhiều biện pháp phòng ngừa và ứng phó. An ninh mạng là một quá trình liên tục, đòi hỏi sự cảnh giác và cập nhật kiến thức. Việc hiểu rõ các mối đe dọa và áp dụng các biện pháp phòng tránh là điều tối quan trọng.</a:t>
            </a:r>
            <a:endParaRPr lang="en-US" sz="1750" dirty="0"/>
          </a:p>
        </p:txBody>
      </p:sp>
      <p:pic>
        <p:nvPicPr>
          <p:cNvPr id="4" name="Image 0" descr="preencoded.png"/>
          <p:cNvPicPr>
            <a:picLocks noChangeAspect="1"/>
          </p:cNvPicPr>
          <p:nvPr/>
        </p:nvPicPr>
        <p:blipFill>
          <a:blip r:embed="rId3"/>
          <a:stretch>
            <a:fillRect/>
          </a:stretch>
        </p:blipFill>
        <p:spPr>
          <a:xfrm>
            <a:off x="4960382" y="4423767"/>
            <a:ext cx="1448872" cy="907256"/>
          </a:xfrm>
          <a:prstGeom prst="rect">
            <a:avLst/>
          </a:prstGeom>
        </p:spPr>
      </p:pic>
      <p:pic>
        <p:nvPicPr>
          <p:cNvPr id="5" name="Image 1" descr="preencoded.png"/>
          <p:cNvPicPr>
            <a:picLocks noChangeAspect="1"/>
          </p:cNvPicPr>
          <p:nvPr/>
        </p:nvPicPr>
        <p:blipFill>
          <a:blip r:embed="rId4"/>
          <a:stretch>
            <a:fillRect/>
          </a:stretch>
        </p:blipFill>
        <p:spPr>
          <a:xfrm>
            <a:off x="6590705" y="4423767"/>
            <a:ext cx="1448872" cy="907256"/>
          </a:xfrm>
          <a:prstGeom prst="rect">
            <a:avLst/>
          </a:prstGeom>
        </p:spPr>
      </p:pic>
      <p:pic>
        <p:nvPicPr>
          <p:cNvPr id="6" name="Image 2" descr="preencoded.png"/>
          <p:cNvPicPr>
            <a:picLocks noChangeAspect="1"/>
          </p:cNvPicPr>
          <p:nvPr/>
        </p:nvPicPr>
        <p:blipFill>
          <a:blip r:embed="rId5"/>
          <a:stretch>
            <a:fillRect/>
          </a:stretch>
        </p:blipFill>
        <p:spPr>
          <a:xfrm>
            <a:off x="8221028" y="4423767"/>
            <a:ext cx="1448872" cy="907256"/>
          </a:xfrm>
          <a:prstGeom prst="rect">
            <a:avLst/>
          </a:prstGeom>
        </p:spPr>
      </p:pic>
      <p:sp>
        <p:nvSpPr>
          <p:cNvPr id="7" name="Text 2"/>
          <p:cNvSpPr/>
          <p:nvPr/>
        </p:nvSpPr>
        <p:spPr>
          <a:xfrm>
            <a:off x="793790" y="5732145"/>
            <a:ext cx="13042821" cy="725805"/>
          </a:xfrm>
          <a:prstGeom prst="rect">
            <a:avLst/>
          </a:prstGeom>
          <a:noFill/>
          <a:ln/>
        </p:spPr>
        <p:txBody>
          <a:bodyPr wrap="squar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Giới thiệu về An ninh mạng</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An ninh mạng là việc bảo vệ hệ thống mạng khỏi các mối đe dọa, giữ an toàn cho thông tin và hoạt động trực tuyến của chúng ta. Trong thời đại số hóa, việc kết nối liên tục làm tăng tầm quan trọng của an ninh mạng. Thiếu an ninh có thể gây ra những hậu quả nghiêm trọng như mất dữ liệu và gián đoạn hoạt động.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9737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Lỗ hổng bảo mật là gì?</a:t>
            </a:r>
            <a:endParaRPr lang="en-US" sz="4450" dirty="0"/>
          </a:p>
        </p:txBody>
      </p:sp>
      <p:sp>
        <p:nvSpPr>
          <p:cNvPr id="4" name="Shape 1"/>
          <p:cNvSpPr/>
          <p:nvPr/>
        </p:nvSpPr>
        <p:spPr>
          <a:xfrm>
            <a:off x="6280190" y="2655094"/>
            <a:ext cx="3664744" cy="2765227"/>
          </a:xfrm>
          <a:prstGeom prst="roundRect">
            <a:avLst>
              <a:gd name="adj" fmla="val 3445"/>
            </a:avLst>
          </a:prstGeom>
          <a:solidFill>
            <a:srgbClr val="D6F5EE"/>
          </a:solidFill>
          <a:ln w="7620">
            <a:solidFill>
              <a:srgbClr val="BCDBD4"/>
            </a:solidFill>
            <a:prstDash val="solid"/>
          </a:ln>
        </p:spPr>
        <p:txBody>
          <a:bodyPr/>
          <a:lstStyle/>
          <a:p>
            <a:endParaRPr lang="en-US"/>
          </a:p>
        </p:txBody>
      </p:sp>
      <p:sp>
        <p:nvSpPr>
          <p:cNvPr id="5" name="Text 2"/>
          <p:cNvSpPr/>
          <p:nvPr/>
        </p:nvSpPr>
        <p:spPr>
          <a:xfrm>
            <a:off x="6514624" y="2889528"/>
            <a:ext cx="3195876"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Điểm yếu hệ thống</a:t>
            </a:r>
            <a:endParaRPr lang="en-US" sz="2200" dirty="0"/>
          </a:p>
        </p:txBody>
      </p:sp>
      <p:sp>
        <p:nvSpPr>
          <p:cNvPr id="6" name="Text 3"/>
          <p:cNvSpPr/>
          <p:nvPr/>
        </p:nvSpPr>
        <p:spPr>
          <a:xfrm>
            <a:off x="6514624" y="3734276"/>
            <a:ext cx="3195876"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Lỗ hổng là điểm yếu trong hệ thống cho phép kẻ tấn công khai thác. Chúng là cánh cửa mở cho các mối đe dọa.</a:t>
            </a:r>
            <a:endParaRPr lang="en-US" sz="1750" dirty="0"/>
          </a:p>
        </p:txBody>
      </p:sp>
      <p:sp>
        <p:nvSpPr>
          <p:cNvPr id="7" name="Shape 4"/>
          <p:cNvSpPr/>
          <p:nvPr/>
        </p:nvSpPr>
        <p:spPr>
          <a:xfrm>
            <a:off x="10171748" y="2655094"/>
            <a:ext cx="3664863" cy="2765227"/>
          </a:xfrm>
          <a:prstGeom prst="roundRect">
            <a:avLst>
              <a:gd name="adj" fmla="val 3445"/>
            </a:avLst>
          </a:prstGeom>
          <a:solidFill>
            <a:srgbClr val="D6F5EE"/>
          </a:solidFill>
          <a:ln w="7620">
            <a:solidFill>
              <a:srgbClr val="BCDBD4"/>
            </a:solidFill>
            <a:prstDash val="solid"/>
          </a:ln>
        </p:spPr>
        <p:txBody>
          <a:bodyPr/>
          <a:lstStyle/>
          <a:p>
            <a:endParaRPr lang="en-US"/>
          </a:p>
        </p:txBody>
      </p:sp>
      <p:sp>
        <p:nvSpPr>
          <p:cNvPr id="8" name="Text 5"/>
          <p:cNvSpPr/>
          <p:nvPr/>
        </p:nvSpPr>
        <p:spPr>
          <a:xfrm>
            <a:off x="10406182" y="2889528"/>
            <a:ext cx="3195995"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Nguyên nhân phổ biến</a:t>
            </a:r>
            <a:endParaRPr lang="en-US" sz="2200" dirty="0"/>
          </a:p>
        </p:txBody>
      </p:sp>
      <p:sp>
        <p:nvSpPr>
          <p:cNvPr id="9" name="Text 6"/>
          <p:cNvSpPr/>
          <p:nvPr/>
        </p:nvSpPr>
        <p:spPr>
          <a:xfrm>
            <a:off x="10406182" y="3734276"/>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Các lỗ hổng có thể đến từ lỗi phần mềm, cấu hình sai, hoặc sai sót trong thiết kế hệ thống.</a:t>
            </a:r>
            <a:endParaRPr lang="en-US" sz="1750" dirty="0"/>
          </a:p>
        </p:txBody>
      </p:sp>
      <p:sp>
        <p:nvSpPr>
          <p:cNvPr id="10" name="Shape 7"/>
          <p:cNvSpPr/>
          <p:nvPr/>
        </p:nvSpPr>
        <p:spPr>
          <a:xfrm>
            <a:off x="6280190" y="5647134"/>
            <a:ext cx="7556421" cy="1685092"/>
          </a:xfrm>
          <a:prstGeom prst="roundRect">
            <a:avLst>
              <a:gd name="adj" fmla="val 5654"/>
            </a:avLst>
          </a:prstGeom>
          <a:solidFill>
            <a:srgbClr val="D6F5EE"/>
          </a:solidFill>
          <a:ln w="7620">
            <a:solidFill>
              <a:srgbClr val="BCDBD4"/>
            </a:solidFill>
            <a:prstDash val="solid"/>
          </a:ln>
        </p:spPr>
        <p:txBody>
          <a:bodyPr/>
          <a:lstStyle/>
          <a:p>
            <a:endParaRPr lang="en-US"/>
          </a:p>
        </p:txBody>
      </p:sp>
      <p:sp>
        <p:nvSpPr>
          <p:cNvPr id="11" name="Text 8"/>
          <p:cNvSpPr/>
          <p:nvPr/>
        </p:nvSpPr>
        <p:spPr>
          <a:xfrm>
            <a:off x="6514624" y="588156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Ví dụ cụ thể</a:t>
            </a:r>
            <a:endParaRPr lang="en-US" sz="2200" dirty="0"/>
          </a:p>
        </p:txBody>
      </p:sp>
      <p:sp>
        <p:nvSpPr>
          <p:cNvPr id="12" name="Text 9"/>
          <p:cNvSpPr/>
          <p:nvPr/>
        </p:nvSpPr>
        <p:spPr>
          <a:xfrm>
            <a:off x="6514624" y="6371987"/>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Ví dụ bao gồm cổng dịch vụ mở không cần thiết hoặc lỗi trong quá trình xác thực người dùng, tạo điều kiện cho truy cập trái phép.</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95513"/>
            <a:ext cx="11263551"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Lỗ hổng phổ biến – SQL Injection</a:t>
            </a:r>
            <a:endParaRPr lang="en-US" sz="4450" dirty="0"/>
          </a:p>
        </p:txBody>
      </p:sp>
      <p:sp>
        <p:nvSpPr>
          <p:cNvPr id="3" name="Text 1"/>
          <p:cNvSpPr/>
          <p:nvPr/>
        </p:nvSpPr>
        <p:spPr>
          <a:xfrm>
            <a:off x="793790" y="3448526"/>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SQL Injection là kỹ thuật chèn mã SQL độc hại vào các trường nhập liệu của ứng dụng web. Kẻ tấn công có thể thay đổi truy vấn cơ sở dữ liệu.</a:t>
            </a:r>
            <a:endParaRPr lang="en-US" sz="1750" dirty="0"/>
          </a:p>
        </p:txBody>
      </p:sp>
      <p:sp>
        <p:nvSpPr>
          <p:cNvPr id="4" name="Text 2"/>
          <p:cNvSpPr/>
          <p:nvPr/>
        </p:nvSpPr>
        <p:spPr>
          <a:xfrm>
            <a:off x="793790" y="4741307"/>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Ví dụ, việc đăng nhập với ' OR 1=1 -- có thể giúp kẻ tấn công vượt qua xác thực mà không cần mật khẩu. Lỗi này đặc biệt nguy hiểm.</a:t>
            </a:r>
            <a:endParaRPr lang="en-US" sz="1750" dirty="0"/>
          </a:p>
        </p:txBody>
      </p:sp>
      <p:sp>
        <p:nvSpPr>
          <p:cNvPr id="5" name="Text 3"/>
          <p:cNvSpPr/>
          <p:nvPr/>
        </p:nvSpPr>
        <p:spPr>
          <a:xfrm>
            <a:off x="7599521" y="3448526"/>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Hậu quả của SQL Injection rất nghiêm trọng. Nó có thể dẫn đến việc truy cập trái phép vào dữ liệu nhạy cảm hoặc thậm chí xóa toàn bộ cơ sở dữ liệu. Mã độc này cho phép kiểm soát hoàn toàn hệ thống.</a:t>
            </a:r>
            <a:endParaRPr lang="en-US" sz="1750" dirty="0"/>
          </a:p>
        </p:txBody>
      </p:sp>
      <p:sp>
        <p:nvSpPr>
          <p:cNvPr id="6" name="Text 4"/>
          <p:cNvSpPr/>
          <p:nvPr/>
        </p:nvSpPr>
        <p:spPr>
          <a:xfrm>
            <a:off x="7599521" y="510420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Việc phòng tránh đòi hỏi kiểm tra kỹ lưỡng mọi đầu vào người dùng và sử dụng các câu lệnh đã chuẩn bị sẵn.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577"/>
          </a:xfrm>
          <a:prstGeom prst="rect">
            <a:avLst/>
          </a:prstGeom>
        </p:spPr>
      </p:pic>
      <p:sp>
        <p:nvSpPr>
          <p:cNvPr id="3" name="Text 0"/>
          <p:cNvSpPr/>
          <p:nvPr/>
        </p:nvSpPr>
        <p:spPr>
          <a:xfrm>
            <a:off x="6266498" y="612934"/>
            <a:ext cx="7583805" cy="1393031"/>
          </a:xfrm>
          <a:prstGeom prst="rect">
            <a:avLst/>
          </a:prstGeom>
          <a:noFill/>
          <a:ln/>
        </p:spPr>
        <p:txBody>
          <a:bodyPr wrap="square" lIns="0" tIns="0" rIns="0" bIns="0" rtlCol="0" anchor="t"/>
          <a:lstStyle/>
          <a:p>
            <a:pPr marL="0" indent="0" algn="l">
              <a:lnSpc>
                <a:spcPts val="5450"/>
              </a:lnSpc>
              <a:buNone/>
            </a:pPr>
            <a:r>
              <a:rPr lang="en-US" sz="4350" b="1" dirty="0">
                <a:solidFill>
                  <a:srgbClr val="333F70"/>
                </a:solidFill>
                <a:latin typeface="Unbounded Bold" pitchFamily="34" charset="0"/>
                <a:ea typeface="Unbounded Bold" pitchFamily="34" charset="-122"/>
                <a:cs typeface="Unbounded Bold" pitchFamily="34" charset="-120"/>
              </a:rPr>
              <a:t>Lỗ hổng – Cross-site Scripting (XSS)</a:t>
            </a:r>
            <a:endParaRPr lang="en-US" sz="4350" dirty="0"/>
          </a:p>
        </p:txBody>
      </p:sp>
      <p:pic>
        <p:nvPicPr>
          <p:cNvPr id="4" name="Image 1" descr="preencoded.png"/>
          <p:cNvPicPr>
            <a:picLocks noChangeAspect="1"/>
          </p:cNvPicPr>
          <p:nvPr/>
        </p:nvPicPr>
        <p:blipFill>
          <a:blip r:embed="rId4"/>
          <a:stretch>
            <a:fillRect/>
          </a:stretch>
        </p:blipFill>
        <p:spPr>
          <a:xfrm>
            <a:off x="6266498" y="2340293"/>
            <a:ext cx="1114425" cy="1640919"/>
          </a:xfrm>
          <a:prstGeom prst="rect">
            <a:avLst/>
          </a:prstGeom>
        </p:spPr>
      </p:pic>
      <p:sp>
        <p:nvSpPr>
          <p:cNvPr id="5" name="Text 1"/>
          <p:cNvSpPr/>
          <p:nvPr/>
        </p:nvSpPr>
        <p:spPr>
          <a:xfrm>
            <a:off x="7603808" y="2563178"/>
            <a:ext cx="2786301" cy="34825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Chèn mã độc</a:t>
            </a:r>
            <a:endParaRPr lang="en-US" sz="2150" dirty="0"/>
          </a:p>
        </p:txBody>
      </p:sp>
      <p:sp>
        <p:nvSpPr>
          <p:cNvPr id="6" name="Text 2"/>
          <p:cNvSpPr/>
          <p:nvPr/>
        </p:nvSpPr>
        <p:spPr>
          <a:xfrm>
            <a:off x="7603808" y="3045143"/>
            <a:ext cx="6246495" cy="713184"/>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XSS là việc chèn script độc hại vào các trang web đáng tin cậy. Mã này sau đó chạy trên trình duyệt của người dùng.</a:t>
            </a:r>
            <a:endParaRPr lang="en-US" sz="1750" dirty="0"/>
          </a:p>
        </p:txBody>
      </p:sp>
      <p:pic>
        <p:nvPicPr>
          <p:cNvPr id="7" name="Image 2" descr="preencoded.png"/>
          <p:cNvPicPr>
            <a:picLocks noChangeAspect="1"/>
          </p:cNvPicPr>
          <p:nvPr/>
        </p:nvPicPr>
        <p:blipFill>
          <a:blip r:embed="rId5"/>
          <a:stretch>
            <a:fillRect/>
          </a:stretch>
        </p:blipFill>
        <p:spPr>
          <a:xfrm>
            <a:off x="6266498" y="3981212"/>
            <a:ext cx="1114425" cy="1997512"/>
          </a:xfrm>
          <a:prstGeom prst="rect">
            <a:avLst/>
          </a:prstGeom>
        </p:spPr>
      </p:pic>
      <p:sp>
        <p:nvSpPr>
          <p:cNvPr id="8" name="Text 3"/>
          <p:cNvSpPr/>
          <p:nvPr/>
        </p:nvSpPr>
        <p:spPr>
          <a:xfrm>
            <a:off x="7603808" y="4204097"/>
            <a:ext cx="3319939" cy="34825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Đánh cắp thông tin</a:t>
            </a:r>
            <a:endParaRPr lang="en-US" sz="2150" dirty="0"/>
          </a:p>
        </p:txBody>
      </p:sp>
      <p:sp>
        <p:nvSpPr>
          <p:cNvPr id="9" name="Text 4"/>
          <p:cNvSpPr/>
          <p:nvPr/>
        </p:nvSpPr>
        <p:spPr>
          <a:xfrm>
            <a:off x="7603808" y="4686062"/>
            <a:ext cx="6246495" cy="1069777"/>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Hậu quả có thể là đánh cắp cookie của người dùng. Kẻ tấn công có thể chiếm quyền truy cập phiên làm việc của nạn nhân.</a:t>
            </a:r>
            <a:endParaRPr lang="en-US" sz="1750" dirty="0"/>
          </a:p>
        </p:txBody>
      </p:sp>
      <p:pic>
        <p:nvPicPr>
          <p:cNvPr id="10" name="Image 3" descr="preencoded.png"/>
          <p:cNvPicPr>
            <a:picLocks noChangeAspect="1"/>
          </p:cNvPicPr>
          <p:nvPr/>
        </p:nvPicPr>
        <p:blipFill>
          <a:blip r:embed="rId6"/>
          <a:stretch>
            <a:fillRect/>
          </a:stretch>
        </p:blipFill>
        <p:spPr>
          <a:xfrm>
            <a:off x="6266498" y="5978723"/>
            <a:ext cx="1114425" cy="1640919"/>
          </a:xfrm>
          <a:prstGeom prst="rect">
            <a:avLst/>
          </a:prstGeom>
        </p:spPr>
      </p:pic>
      <p:sp>
        <p:nvSpPr>
          <p:cNvPr id="11" name="Text 5"/>
          <p:cNvSpPr/>
          <p:nvPr/>
        </p:nvSpPr>
        <p:spPr>
          <a:xfrm>
            <a:off x="7603808" y="6201608"/>
            <a:ext cx="2786301" cy="34825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Phòng chống</a:t>
            </a:r>
            <a:endParaRPr lang="en-US" sz="2150" dirty="0"/>
          </a:p>
        </p:txBody>
      </p:sp>
      <p:sp>
        <p:nvSpPr>
          <p:cNvPr id="12" name="Text 6"/>
          <p:cNvSpPr/>
          <p:nvPr/>
        </p:nvSpPr>
        <p:spPr>
          <a:xfrm>
            <a:off x="7603808" y="6683573"/>
            <a:ext cx="6246495" cy="713184"/>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Phòng chống XSS yêu cầu lọc và mã hóa tất cả đầu vào. Điều này ngăn chặn việc thực thi mã độc hại.</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3282" y="777240"/>
            <a:ext cx="7610237" cy="1369457"/>
          </a:xfrm>
          <a:prstGeom prst="rect">
            <a:avLst/>
          </a:prstGeom>
          <a:noFill/>
          <a:ln/>
        </p:spPr>
        <p:txBody>
          <a:bodyPr wrap="square" lIns="0" tIns="0" rIns="0" bIns="0" rtlCol="0" anchor="t"/>
          <a:lstStyle/>
          <a:p>
            <a:pPr marL="0" indent="0" algn="l">
              <a:lnSpc>
                <a:spcPts val="5350"/>
              </a:lnSpc>
              <a:buNone/>
            </a:pPr>
            <a:r>
              <a:rPr lang="en-US" sz="4300" b="1" dirty="0">
                <a:solidFill>
                  <a:srgbClr val="333F70"/>
                </a:solidFill>
                <a:latin typeface="Unbounded Bold" pitchFamily="34" charset="0"/>
                <a:ea typeface="Unbounded Bold" pitchFamily="34" charset="-122"/>
                <a:cs typeface="Unbounded Bold" pitchFamily="34" charset="-120"/>
              </a:rPr>
              <a:t>Lỗ hổng – Buffer Overflow</a:t>
            </a:r>
            <a:endParaRPr lang="en-US" sz="4300" dirty="0"/>
          </a:p>
        </p:txBody>
      </p:sp>
      <p:sp>
        <p:nvSpPr>
          <p:cNvPr id="4" name="Shape 1"/>
          <p:cNvSpPr/>
          <p:nvPr/>
        </p:nvSpPr>
        <p:spPr>
          <a:xfrm>
            <a:off x="6253282" y="2475309"/>
            <a:ext cx="492919" cy="492919"/>
          </a:xfrm>
          <a:prstGeom prst="roundRect">
            <a:avLst>
              <a:gd name="adj" fmla="val 18670"/>
            </a:avLst>
          </a:prstGeom>
          <a:solidFill>
            <a:srgbClr val="D6F5EE"/>
          </a:solidFill>
          <a:ln w="7620">
            <a:solidFill>
              <a:srgbClr val="BCDBD4"/>
            </a:solidFill>
            <a:prstDash val="solid"/>
          </a:ln>
        </p:spPr>
        <p:txBody>
          <a:bodyPr/>
          <a:lstStyle/>
          <a:p>
            <a:endParaRPr lang="en-US"/>
          </a:p>
        </p:txBody>
      </p:sp>
      <p:sp>
        <p:nvSpPr>
          <p:cNvPr id="5" name="Text 2"/>
          <p:cNvSpPr/>
          <p:nvPr/>
        </p:nvSpPr>
        <p:spPr>
          <a:xfrm>
            <a:off x="6965275" y="2550557"/>
            <a:ext cx="2738914" cy="342305"/>
          </a:xfrm>
          <a:prstGeom prst="rect">
            <a:avLst/>
          </a:prstGeom>
          <a:noFill/>
          <a:ln/>
        </p:spPr>
        <p:txBody>
          <a:bodyPr wrap="none" lIns="0" tIns="0" rIns="0" bIns="0" rtlCol="0" anchor="t"/>
          <a:lstStyle/>
          <a:p>
            <a:pPr marL="0" indent="0" algn="l">
              <a:lnSpc>
                <a:spcPts val="2650"/>
              </a:lnSpc>
              <a:buNone/>
            </a:pPr>
            <a:r>
              <a:rPr lang="en-US" sz="2150" b="1" dirty="0">
                <a:solidFill>
                  <a:srgbClr val="333F70"/>
                </a:solidFill>
                <a:latin typeface="Unbounded Bold" pitchFamily="34" charset="0"/>
                <a:ea typeface="Unbounded Bold" pitchFamily="34" charset="-122"/>
                <a:cs typeface="Unbounded Bold" pitchFamily="34" charset="-120"/>
              </a:rPr>
              <a:t>Ghi đè bộ nhớ</a:t>
            </a:r>
            <a:endParaRPr lang="en-US" sz="2150" dirty="0"/>
          </a:p>
        </p:txBody>
      </p:sp>
      <p:sp>
        <p:nvSpPr>
          <p:cNvPr id="6" name="Text 3"/>
          <p:cNvSpPr/>
          <p:nvPr/>
        </p:nvSpPr>
        <p:spPr>
          <a:xfrm>
            <a:off x="6965275" y="3024307"/>
            <a:ext cx="6898243" cy="701040"/>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Buffer Overflow xảy ra khi dữ liệu nhập vào vượt quá dung lượng của bộ đệm. Dữ liệu dư thừa ghi đè lên các vùng bộ nhớ lân cận.</a:t>
            </a:r>
            <a:endParaRPr lang="en-US" sz="1700" dirty="0"/>
          </a:p>
        </p:txBody>
      </p:sp>
      <p:sp>
        <p:nvSpPr>
          <p:cNvPr id="7" name="Shape 4"/>
          <p:cNvSpPr/>
          <p:nvPr/>
        </p:nvSpPr>
        <p:spPr>
          <a:xfrm>
            <a:off x="6253282" y="4163497"/>
            <a:ext cx="492919" cy="492919"/>
          </a:xfrm>
          <a:prstGeom prst="roundRect">
            <a:avLst>
              <a:gd name="adj" fmla="val 18670"/>
            </a:avLst>
          </a:prstGeom>
          <a:solidFill>
            <a:srgbClr val="D6F5EE"/>
          </a:solidFill>
          <a:ln w="7620">
            <a:solidFill>
              <a:srgbClr val="BCDBD4"/>
            </a:solidFill>
            <a:prstDash val="solid"/>
          </a:ln>
        </p:spPr>
        <p:txBody>
          <a:bodyPr/>
          <a:lstStyle/>
          <a:p>
            <a:endParaRPr lang="en-US"/>
          </a:p>
        </p:txBody>
      </p:sp>
      <p:sp>
        <p:nvSpPr>
          <p:cNvPr id="8" name="Text 5"/>
          <p:cNvSpPr/>
          <p:nvPr/>
        </p:nvSpPr>
        <p:spPr>
          <a:xfrm>
            <a:off x="6965275" y="4238744"/>
            <a:ext cx="2742843" cy="342305"/>
          </a:xfrm>
          <a:prstGeom prst="rect">
            <a:avLst/>
          </a:prstGeom>
          <a:noFill/>
          <a:ln/>
        </p:spPr>
        <p:txBody>
          <a:bodyPr wrap="none" lIns="0" tIns="0" rIns="0" bIns="0" rtlCol="0" anchor="t"/>
          <a:lstStyle/>
          <a:p>
            <a:pPr marL="0" indent="0" algn="l">
              <a:lnSpc>
                <a:spcPts val="2650"/>
              </a:lnSpc>
              <a:buNone/>
            </a:pPr>
            <a:r>
              <a:rPr lang="en-US" sz="2150" b="1" dirty="0">
                <a:solidFill>
                  <a:srgbClr val="333F70"/>
                </a:solidFill>
                <a:latin typeface="Unbounded Bold" pitchFamily="34" charset="0"/>
                <a:ea typeface="Unbounded Bold" pitchFamily="34" charset="-122"/>
                <a:cs typeface="Unbounded Bold" pitchFamily="34" charset="-120"/>
              </a:rPr>
              <a:t>Thực thi mã độc</a:t>
            </a:r>
            <a:endParaRPr lang="en-US" sz="2150" dirty="0"/>
          </a:p>
        </p:txBody>
      </p:sp>
      <p:sp>
        <p:nvSpPr>
          <p:cNvPr id="9" name="Text 6"/>
          <p:cNvSpPr/>
          <p:nvPr/>
        </p:nvSpPr>
        <p:spPr>
          <a:xfrm>
            <a:off x="6965275" y="4712494"/>
            <a:ext cx="6898243" cy="701040"/>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Hậu quả nghiêm trọng là kẻ tấn công có thể thực thi mã độc. Mã này được tiêm vào bộ nhớ và chạy trên máy nạn nhân.</a:t>
            </a:r>
            <a:endParaRPr lang="en-US" sz="1700" dirty="0"/>
          </a:p>
        </p:txBody>
      </p:sp>
      <p:sp>
        <p:nvSpPr>
          <p:cNvPr id="10" name="Shape 7"/>
          <p:cNvSpPr/>
          <p:nvPr/>
        </p:nvSpPr>
        <p:spPr>
          <a:xfrm>
            <a:off x="6253282" y="5851684"/>
            <a:ext cx="492919" cy="492919"/>
          </a:xfrm>
          <a:prstGeom prst="roundRect">
            <a:avLst>
              <a:gd name="adj" fmla="val 18670"/>
            </a:avLst>
          </a:prstGeom>
          <a:solidFill>
            <a:srgbClr val="D6F5EE"/>
          </a:solidFill>
          <a:ln w="7620">
            <a:solidFill>
              <a:srgbClr val="BCDBD4"/>
            </a:solidFill>
            <a:prstDash val="solid"/>
          </a:ln>
        </p:spPr>
        <p:txBody>
          <a:bodyPr/>
          <a:lstStyle/>
          <a:p>
            <a:endParaRPr lang="en-US"/>
          </a:p>
        </p:txBody>
      </p:sp>
      <p:sp>
        <p:nvSpPr>
          <p:cNvPr id="11" name="Text 8"/>
          <p:cNvSpPr/>
          <p:nvPr/>
        </p:nvSpPr>
        <p:spPr>
          <a:xfrm>
            <a:off x="6965275" y="5926931"/>
            <a:ext cx="2867501" cy="342305"/>
          </a:xfrm>
          <a:prstGeom prst="rect">
            <a:avLst/>
          </a:prstGeom>
          <a:noFill/>
          <a:ln/>
        </p:spPr>
        <p:txBody>
          <a:bodyPr wrap="none" lIns="0" tIns="0" rIns="0" bIns="0" rtlCol="0" anchor="t"/>
          <a:lstStyle/>
          <a:p>
            <a:pPr marL="0" indent="0" algn="l">
              <a:lnSpc>
                <a:spcPts val="2650"/>
              </a:lnSpc>
              <a:buNone/>
            </a:pPr>
            <a:r>
              <a:rPr lang="en-US" sz="2150" b="1" dirty="0">
                <a:solidFill>
                  <a:srgbClr val="333F70"/>
                </a:solidFill>
                <a:latin typeface="Unbounded Bold" pitchFamily="34" charset="0"/>
                <a:ea typeface="Unbounded Bold" pitchFamily="34" charset="-122"/>
                <a:cs typeface="Unbounded Bold" pitchFamily="34" charset="-120"/>
              </a:rPr>
              <a:t>Kiểm tra giới hạn</a:t>
            </a:r>
            <a:endParaRPr lang="en-US" sz="2150" dirty="0"/>
          </a:p>
        </p:txBody>
      </p:sp>
      <p:sp>
        <p:nvSpPr>
          <p:cNvPr id="12" name="Text 9"/>
          <p:cNvSpPr/>
          <p:nvPr/>
        </p:nvSpPr>
        <p:spPr>
          <a:xfrm>
            <a:off x="6965275" y="6400681"/>
            <a:ext cx="6898243" cy="1051560"/>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Phòng tránh hiệu quả bằng cách kiểm tra nghiêm ngặt giới hạn dữ liệu đầu vào. Đảm bảo dữ liệu không bao giờ vượt quá kích thước bộ đệm. Sử dụng ngôn ngữ an toàn hơn.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49423"/>
            <a:ext cx="10985778"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Lỗi cấu hình (Misconfiguration)</a:t>
            </a:r>
            <a:endParaRPr lang="en-US" sz="4450" dirty="0"/>
          </a:p>
        </p:txBody>
      </p:sp>
      <p:sp>
        <p:nvSpPr>
          <p:cNvPr id="3" name="Text 1"/>
          <p:cNvSpPr/>
          <p:nvPr/>
        </p:nvSpPr>
        <p:spPr>
          <a:xfrm>
            <a:off x="793790" y="3325178"/>
            <a:ext cx="3480911"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Cấu hình sai dịch vụ</a:t>
            </a:r>
            <a:endParaRPr lang="en-US" sz="2200" dirty="0"/>
          </a:p>
        </p:txBody>
      </p:sp>
      <p:sp>
        <p:nvSpPr>
          <p:cNvPr id="4" name="Text 2"/>
          <p:cNvSpPr/>
          <p:nvPr/>
        </p:nvSpPr>
        <p:spPr>
          <a:xfrm>
            <a:off x="793790" y="390632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Lỗi cấu hình là khi các dịch vụ được thiết lập không đúng. Ví dụ, để mở các cổng không cần thiết trên tường lửa. Điều này tạo ra điểm yếu dễ bị tấn công.</a:t>
            </a:r>
            <a:endParaRPr lang="en-US" sz="1750" dirty="0"/>
          </a:p>
        </p:txBody>
      </p:sp>
      <p:sp>
        <p:nvSpPr>
          <p:cNvPr id="5" name="Text 3"/>
          <p:cNvSpPr/>
          <p:nvPr/>
        </p:nvSpPr>
        <p:spPr>
          <a:xfrm>
            <a:off x="7599521" y="3325178"/>
            <a:ext cx="34067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Mật khẩu mặc định</a:t>
            </a:r>
            <a:endParaRPr lang="en-US" sz="2200" dirty="0"/>
          </a:p>
        </p:txBody>
      </p:sp>
      <p:sp>
        <p:nvSpPr>
          <p:cNvPr id="6" name="Text 4"/>
          <p:cNvSpPr/>
          <p:nvPr/>
        </p:nvSpPr>
        <p:spPr>
          <a:xfrm>
            <a:off x="7599521" y="390632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Một ví dụ điển hình là việc server vẫn sử dụng mật khẩu quản trị viên mặc định. Đây là một lỗ hổng rất dễ bị khai thác. Cần phải thay đổi ngay lập tức.</a:t>
            </a:r>
            <a:endParaRPr lang="en-US" sz="1750" dirty="0"/>
          </a:p>
        </p:txBody>
      </p:sp>
      <p:sp>
        <p:nvSpPr>
          <p:cNvPr id="7" name="Text 5"/>
          <p:cNvSpPr/>
          <p:nvPr/>
        </p:nvSpPr>
        <p:spPr>
          <a:xfrm>
            <a:off x="793790" y="545425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Giải pháp hiệu quả là cấu hình hệ thống hợp lý và kiểm tra định kỳ. Luôn cập nhật và áp dụng các nguyên tắc bảo mật chặt chẽ cho mọi thiết bị.</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11605"/>
            <a:ext cx="5828586"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Yếu tố con người</a:t>
            </a:r>
            <a:endParaRPr lang="en-US" sz="4450" dirty="0"/>
          </a:p>
        </p:txBody>
      </p:sp>
      <p:pic>
        <p:nvPicPr>
          <p:cNvPr id="3" name="Image 0" descr="preencoded.png"/>
          <p:cNvPicPr>
            <a:picLocks noChangeAspect="1"/>
          </p:cNvPicPr>
          <p:nvPr/>
        </p:nvPicPr>
        <p:blipFill>
          <a:blip r:embed="rId3"/>
          <a:stretch>
            <a:fillRect/>
          </a:stretch>
        </p:blipFill>
        <p:spPr>
          <a:xfrm>
            <a:off x="2978348" y="2574012"/>
            <a:ext cx="2152055" cy="807958"/>
          </a:xfrm>
          <a:prstGeom prst="rect">
            <a:avLst/>
          </a:prstGeom>
        </p:spPr>
      </p:pic>
      <p:sp>
        <p:nvSpPr>
          <p:cNvPr id="4" name="Text 1"/>
          <p:cNvSpPr/>
          <p:nvPr/>
        </p:nvSpPr>
        <p:spPr>
          <a:xfrm>
            <a:off x="3894892" y="2865834"/>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333F70"/>
                </a:solidFill>
                <a:latin typeface="Unbounded Bold" pitchFamily="34" charset="0"/>
                <a:ea typeface="Unbounded Bold" pitchFamily="34" charset="-122"/>
                <a:cs typeface="Unbounded Bold" pitchFamily="34" charset="-120"/>
              </a:rPr>
              <a:t>1</a:t>
            </a:r>
            <a:endParaRPr lang="en-US" sz="2500" dirty="0"/>
          </a:p>
        </p:txBody>
      </p:sp>
      <p:sp>
        <p:nvSpPr>
          <p:cNvPr id="5" name="Text 2"/>
          <p:cNvSpPr/>
          <p:nvPr/>
        </p:nvSpPr>
        <p:spPr>
          <a:xfrm>
            <a:off x="5357217" y="2800826"/>
            <a:ext cx="2415183"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Thiếu đào tạo</a:t>
            </a:r>
            <a:endParaRPr lang="en-US" sz="2200" dirty="0"/>
          </a:p>
        </p:txBody>
      </p:sp>
      <p:sp>
        <p:nvSpPr>
          <p:cNvPr id="6" name="Shape 3"/>
          <p:cNvSpPr/>
          <p:nvPr/>
        </p:nvSpPr>
        <p:spPr>
          <a:xfrm>
            <a:off x="5187077" y="3395067"/>
            <a:ext cx="8592860" cy="15240"/>
          </a:xfrm>
          <a:prstGeom prst="roundRect">
            <a:avLst>
              <a:gd name="adj" fmla="val 625116"/>
            </a:avLst>
          </a:prstGeom>
          <a:solidFill>
            <a:srgbClr val="BCDBD4"/>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1902381" y="3438644"/>
            <a:ext cx="4304109" cy="807958"/>
          </a:xfrm>
          <a:prstGeom prst="rect">
            <a:avLst/>
          </a:prstGeom>
        </p:spPr>
      </p:pic>
      <p:sp>
        <p:nvSpPr>
          <p:cNvPr id="8" name="Text 4"/>
          <p:cNvSpPr/>
          <p:nvPr/>
        </p:nvSpPr>
        <p:spPr>
          <a:xfrm>
            <a:off x="3894892" y="3643313"/>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333F70"/>
                </a:solidFill>
                <a:latin typeface="Unbounded Bold" pitchFamily="34" charset="0"/>
                <a:ea typeface="Unbounded Bold" pitchFamily="34" charset="-122"/>
                <a:cs typeface="Unbounded Bold" pitchFamily="34" charset="-120"/>
              </a:rPr>
              <a:t>2</a:t>
            </a:r>
            <a:endParaRPr lang="en-US" sz="2500" dirty="0"/>
          </a:p>
        </p:txBody>
      </p:sp>
      <p:sp>
        <p:nvSpPr>
          <p:cNvPr id="9" name="Text 5"/>
          <p:cNvSpPr/>
          <p:nvPr/>
        </p:nvSpPr>
        <p:spPr>
          <a:xfrm>
            <a:off x="6433304" y="3665458"/>
            <a:ext cx="240982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Mật khẩu yếu</a:t>
            </a:r>
            <a:endParaRPr lang="en-US" sz="2200" dirty="0"/>
          </a:p>
        </p:txBody>
      </p:sp>
      <p:sp>
        <p:nvSpPr>
          <p:cNvPr id="10" name="Shape 6"/>
          <p:cNvSpPr/>
          <p:nvPr/>
        </p:nvSpPr>
        <p:spPr>
          <a:xfrm>
            <a:off x="6263164" y="4259699"/>
            <a:ext cx="7516773" cy="15240"/>
          </a:xfrm>
          <a:prstGeom prst="roundRect">
            <a:avLst>
              <a:gd name="adj" fmla="val 625116"/>
            </a:avLst>
          </a:prstGeom>
          <a:solidFill>
            <a:srgbClr val="BCDBD4"/>
          </a:solidFill>
          <a:ln/>
        </p:spPr>
        <p:txBody>
          <a:bodyPr/>
          <a:lstStyle/>
          <a:p>
            <a:endParaRPr lang="en-US"/>
          </a:p>
        </p:txBody>
      </p:sp>
      <p:pic>
        <p:nvPicPr>
          <p:cNvPr id="11" name="Image 2" descr="preencoded.png"/>
          <p:cNvPicPr>
            <a:picLocks noChangeAspect="1"/>
          </p:cNvPicPr>
          <p:nvPr/>
        </p:nvPicPr>
        <p:blipFill>
          <a:blip r:embed="rId5"/>
          <a:stretch>
            <a:fillRect/>
          </a:stretch>
        </p:blipFill>
        <p:spPr>
          <a:xfrm>
            <a:off x="826294" y="4303276"/>
            <a:ext cx="6456164" cy="807958"/>
          </a:xfrm>
          <a:prstGeom prst="rect">
            <a:avLst/>
          </a:prstGeom>
        </p:spPr>
      </p:pic>
      <p:sp>
        <p:nvSpPr>
          <p:cNvPr id="12" name="Text 7"/>
          <p:cNvSpPr/>
          <p:nvPr/>
        </p:nvSpPr>
        <p:spPr>
          <a:xfrm>
            <a:off x="3894773" y="4507944"/>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333F70"/>
                </a:solidFill>
                <a:latin typeface="Unbounded Bold" pitchFamily="34" charset="0"/>
                <a:ea typeface="Unbounded Bold" pitchFamily="34" charset="-122"/>
                <a:cs typeface="Unbounded Bold" pitchFamily="34" charset="-120"/>
              </a:rPr>
              <a:t>3</a:t>
            </a:r>
            <a:endParaRPr lang="en-US" sz="2500" dirty="0"/>
          </a:p>
        </p:txBody>
      </p:sp>
      <p:sp>
        <p:nvSpPr>
          <p:cNvPr id="13" name="Text 8"/>
          <p:cNvSpPr/>
          <p:nvPr/>
        </p:nvSpPr>
        <p:spPr>
          <a:xfrm>
            <a:off x="7509272" y="4530090"/>
            <a:ext cx="3032998"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Lừa đảo Phishing</a:t>
            </a:r>
            <a:endParaRPr lang="en-US" sz="2200" dirty="0"/>
          </a:p>
        </p:txBody>
      </p:sp>
      <p:sp>
        <p:nvSpPr>
          <p:cNvPr id="14" name="Text 9"/>
          <p:cNvSpPr/>
          <p:nvPr/>
        </p:nvSpPr>
        <p:spPr>
          <a:xfrm>
            <a:off x="793790" y="5366385"/>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Yếu tố con người thường là mắt xích yếu nhất trong chuỗi bảo mật. Người dùng dễ bị lừa qua các email giả mạo (Phishing) hoặc các kỹ thuật lừa đảo xã hội khác. Việc sử dụng mật khẩu yếu, dễ đoán, hoặc dùng chung một mật khẩu cho nhiều dịch vụ cũng là nguyên nhân phổ biến của các cuộc tấn công. Thiếu đào tạo về an ninh mạng có thể dẫn đến những thao tác nhầm lẫn tai hại. Nâng cao nhận thức là chìa khóa.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96923"/>
            <a:ext cx="8046006"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Biện pháp phòng tránh</a:t>
            </a:r>
            <a:endParaRPr lang="en-US" sz="4450" dirty="0"/>
          </a:p>
        </p:txBody>
      </p:sp>
      <p:sp>
        <p:nvSpPr>
          <p:cNvPr id="3" name="Shape 1"/>
          <p:cNvSpPr/>
          <p:nvPr/>
        </p:nvSpPr>
        <p:spPr>
          <a:xfrm>
            <a:off x="793790" y="2259330"/>
            <a:ext cx="2173724" cy="1306949"/>
          </a:xfrm>
          <a:prstGeom prst="roundRect">
            <a:avLst>
              <a:gd name="adj" fmla="val 7289"/>
            </a:avLst>
          </a:prstGeom>
          <a:solidFill>
            <a:srgbClr val="D6F5EE"/>
          </a:solidFill>
          <a:ln w="7620">
            <a:solidFill>
              <a:srgbClr val="BCDBD4"/>
            </a:solidFill>
            <a:prstDash val="solid"/>
          </a:ln>
        </p:spPr>
        <p:txBody>
          <a:bodyPr/>
          <a:lstStyle/>
          <a:p>
            <a:endParaRPr lang="en-US"/>
          </a:p>
        </p:txBody>
      </p:sp>
      <p:sp>
        <p:nvSpPr>
          <p:cNvPr id="4" name="Text 2"/>
          <p:cNvSpPr/>
          <p:nvPr/>
        </p:nvSpPr>
        <p:spPr>
          <a:xfrm>
            <a:off x="1721167" y="2713434"/>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333F70"/>
                </a:solidFill>
                <a:latin typeface="Unbounded Bold" pitchFamily="34" charset="0"/>
                <a:ea typeface="Unbounded Bold" pitchFamily="34" charset="-122"/>
                <a:cs typeface="Unbounded Bold" pitchFamily="34" charset="-120"/>
              </a:rPr>
              <a:t>1</a:t>
            </a:r>
            <a:endParaRPr lang="en-US" sz="2500" dirty="0"/>
          </a:p>
        </p:txBody>
      </p:sp>
      <p:sp>
        <p:nvSpPr>
          <p:cNvPr id="5" name="Text 3"/>
          <p:cNvSpPr/>
          <p:nvPr/>
        </p:nvSpPr>
        <p:spPr>
          <a:xfrm>
            <a:off x="3194328" y="2486144"/>
            <a:ext cx="3185636"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Đào tạo nhân viên</a:t>
            </a:r>
            <a:endParaRPr lang="en-US" sz="2200" dirty="0"/>
          </a:p>
        </p:txBody>
      </p:sp>
      <p:sp>
        <p:nvSpPr>
          <p:cNvPr id="6" name="Text 4"/>
          <p:cNvSpPr/>
          <p:nvPr/>
        </p:nvSpPr>
        <p:spPr>
          <a:xfrm>
            <a:off x="3194328" y="2976563"/>
            <a:ext cx="7805857"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Đào tạo nhân viên thường xuyên để nâng cao nhận thức về an ninh mạng.</a:t>
            </a:r>
            <a:endParaRPr lang="en-US" sz="1750" dirty="0"/>
          </a:p>
        </p:txBody>
      </p:sp>
      <p:sp>
        <p:nvSpPr>
          <p:cNvPr id="7" name="Shape 5"/>
          <p:cNvSpPr/>
          <p:nvPr/>
        </p:nvSpPr>
        <p:spPr>
          <a:xfrm>
            <a:off x="3080861" y="3551039"/>
            <a:ext cx="10642402" cy="15240"/>
          </a:xfrm>
          <a:prstGeom prst="roundRect">
            <a:avLst>
              <a:gd name="adj" fmla="val 625116"/>
            </a:avLst>
          </a:prstGeom>
          <a:solidFill>
            <a:srgbClr val="BCDBD4"/>
          </a:solidFill>
          <a:ln/>
        </p:spPr>
        <p:txBody>
          <a:bodyPr/>
          <a:lstStyle/>
          <a:p>
            <a:endParaRPr lang="en-US"/>
          </a:p>
        </p:txBody>
      </p:sp>
      <p:sp>
        <p:nvSpPr>
          <p:cNvPr id="8" name="Shape 6"/>
          <p:cNvSpPr/>
          <p:nvPr/>
        </p:nvSpPr>
        <p:spPr>
          <a:xfrm>
            <a:off x="793790" y="3679627"/>
            <a:ext cx="4347567" cy="1669852"/>
          </a:xfrm>
          <a:prstGeom prst="roundRect">
            <a:avLst>
              <a:gd name="adj" fmla="val 5705"/>
            </a:avLst>
          </a:prstGeom>
          <a:solidFill>
            <a:srgbClr val="D6F5EE"/>
          </a:solidFill>
          <a:ln w="7620">
            <a:solidFill>
              <a:srgbClr val="BCDBD4"/>
            </a:solidFill>
            <a:prstDash val="solid"/>
          </a:ln>
        </p:spPr>
        <p:txBody>
          <a:bodyPr/>
          <a:lstStyle/>
          <a:p>
            <a:endParaRPr lang="en-US"/>
          </a:p>
        </p:txBody>
      </p:sp>
      <p:sp>
        <p:nvSpPr>
          <p:cNvPr id="9" name="Text 7"/>
          <p:cNvSpPr/>
          <p:nvPr/>
        </p:nvSpPr>
        <p:spPr>
          <a:xfrm>
            <a:off x="2808089" y="4315182"/>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333F70"/>
                </a:solidFill>
                <a:latin typeface="Unbounded Bold" pitchFamily="34" charset="0"/>
                <a:ea typeface="Unbounded Bold" pitchFamily="34" charset="-122"/>
                <a:cs typeface="Unbounded Bold" pitchFamily="34" charset="-120"/>
              </a:rPr>
              <a:t>2</a:t>
            </a:r>
            <a:endParaRPr lang="en-US" sz="2500" dirty="0"/>
          </a:p>
        </p:txBody>
      </p:sp>
      <p:sp>
        <p:nvSpPr>
          <p:cNvPr id="10" name="Text 8"/>
          <p:cNvSpPr/>
          <p:nvPr/>
        </p:nvSpPr>
        <p:spPr>
          <a:xfrm>
            <a:off x="5368171" y="3906441"/>
            <a:ext cx="3153132"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Kiểm thử bảo mật</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Thực hiện kiểm thử bảo mật định kỳ (Penetration Testing) để tìm và khắc phục lỗ hổng.</a:t>
            </a:r>
            <a:endParaRPr lang="en-US" sz="1750" dirty="0"/>
          </a:p>
        </p:txBody>
      </p:sp>
      <p:sp>
        <p:nvSpPr>
          <p:cNvPr id="12" name="Shape 10"/>
          <p:cNvSpPr/>
          <p:nvPr/>
        </p:nvSpPr>
        <p:spPr>
          <a:xfrm>
            <a:off x="5254704" y="5334238"/>
            <a:ext cx="8468558" cy="15240"/>
          </a:xfrm>
          <a:prstGeom prst="roundRect">
            <a:avLst>
              <a:gd name="adj" fmla="val 625116"/>
            </a:avLst>
          </a:prstGeom>
          <a:solidFill>
            <a:srgbClr val="BCDBD4"/>
          </a:solidFill>
          <a:ln/>
        </p:spPr>
        <p:txBody>
          <a:bodyPr/>
          <a:lstStyle/>
          <a:p>
            <a:endParaRPr lang="en-US"/>
          </a:p>
        </p:txBody>
      </p:sp>
      <p:sp>
        <p:nvSpPr>
          <p:cNvPr id="13" name="Shape 11"/>
          <p:cNvSpPr/>
          <p:nvPr/>
        </p:nvSpPr>
        <p:spPr>
          <a:xfrm>
            <a:off x="793790" y="5462826"/>
            <a:ext cx="6521410" cy="1669852"/>
          </a:xfrm>
          <a:prstGeom prst="roundRect">
            <a:avLst>
              <a:gd name="adj" fmla="val 5705"/>
            </a:avLst>
          </a:prstGeom>
          <a:solidFill>
            <a:srgbClr val="D6F5EE"/>
          </a:solidFill>
          <a:ln w="7620">
            <a:solidFill>
              <a:srgbClr val="BCDBD4"/>
            </a:solidFill>
            <a:prstDash val="solid"/>
          </a:ln>
        </p:spPr>
        <p:txBody>
          <a:bodyPr/>
          <a:lstStyle/>
          <a:p>
            <a:endParaRPr lang="en-US"/>
          </a:p>
        </p:txBody>
      </p:sp>
      <p:sp>
        <p:nvSpPr>
          <p:cNvPr id="14" name="Text 12"/>
          <p:cNvSpPr/>
          <p:nvPr/>
        </p:nvSpPr>
        <p:spPr>
          <a:xfrm>
            <a:off x="3895011" y="6098381"/>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333F70"/>
                </a:solidFill>
                <a:latin typeface="Unbounded Bold" pitchFamily="34" charset="0"/>
                <a:ea typeface="Unbounded Bold" pitchFamily="34" charset="-122"/>
                <a:cs typeface="Unbounded Bold" pitchFamily="34" charset="-120"/>
              </a:rPr>
              <a:t>3</a:t>
            </a:r>
            <a:endParaRPr lang="en-US" sz="25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Cập nhật vá lỗi</a:t>
            </a:r>
            <a:endParaRPr lang="en-US" sz="2200" dirty="0"/>
          </a:p>
        </p:txBody>
      </p:sp>
      <p:sp>
        <p:nvSpPr>
          <p:cNvPr id="16" name="Text 14"/>
          <p:cNvSpPr/>
          <p:nvPr/>
        </p:nvSpPr>
        <p:spPr>
          <a:xfrm>
            <a:off x="7542014" y="6180058"/>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Cập nhật và vá lỗi phần mềm thường xuyên. Điều này giúp loại bỏ các lỗ hổng đã biết.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947</Words>
  <Application>Microsoft Office PowerPoint</Application>
  <PresentationFormat>Custom</PresentationFormat>
  <Paragraphs>65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Open Sans</vt:lpstr>
      <vt:lpstr>Unbounded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Trong Dong</cp:lastModifiedBy>
  <cp:revision>2</cp:revision>
  <dcterms:created xsi:type="dcterms:W3CDTF">2025-06-18T14:25:35Z</dcterms:created>
  <dcterms:modified xsi:type="dcterms:W3CDTF">2025-06-19T00:09:19Z</dcterms:modified>
</cp:coreProperties>
</file>